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8" r:id="rId4"/>
    <p:sldId id="270" r:id="rId5"/>
    <p:sldId id="261" r:id="rId6"/>
    <p:sldId id="271" r:id="rId7"/>
    <p:sldId id="265" r:id="rId8"/>
    <p:sldId id="266" r:id="rId9"/>
    <p:sldId id="262" r:id="rId10"/>
    <p:sldId id="273" r:id="rId11"/>
    <p:sldId id="263" r:id="rId12"/>
    <p:sldId id="274" r:id="rId13"/>
    <p:sldId id="264" r:id="rId14"/>
    <p:sldId id="267" r:id="rId15"/>
    <p:sldId id="268" r:id="rId16"/>
    <p:sldId id="257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1BCA3-1299-4E70-8CB0-7714F36D21CC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9900-8674-4C0A-8EA5-DE98C5880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5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9900-8674-4C0A-8EA5-DE98C5880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89900-8674-4C0A-8EA5-DE98C5880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1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AA9-731E-2086-3251-6BB995E1A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4965D-7594-4442-5C00-DDFC740B4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5E0F-10E4-FFDA-FC22-217DB499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D866-B518-3033-D4B8-0F4769E6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601C-8793-F266-1825-346115A8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3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45BB-8C3E-4051-83D0-E96B930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0322-D73F-7E82-FCEC-3B0E008D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BD06F-FDE4-ECAE-8F91-BBA468AB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C52A2-6C23-40B2-DF63-70BDA63E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6C7F0-A8EE-3EBD-351E-5CE98784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95128-885C-D42F-6A83-9B6628678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CDED6-AB0B-EF05-A0D2-F175857F7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C789-336C-B08C-F90E-22602FF6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49F7-E664-E54E-DC9D-0001435A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9750-16E3-BD75-1ECD-18784216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CE57-4885-AA4C-2A53-E36A4A41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C28E-F9E9-EF74-D764-05041FDA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2BB2-B74E-941F-E28C-4C6FE7F0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6ADF-F7D5-8132-028D-D8524C69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2325-D5E0-5123-0586-5A98319C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9AD8-E5FE-9377-01DE-D5EFF120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9D51E-C75F-1A3A-51FB-0A6E9E42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528B-804E-0977-0593-2A7F98FB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C5AB1-AB73-18A0-54DA-8E15A87C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E49C-FFFD-5A0A-9618-DFC1805C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9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6971-DCE8-D57C-9AEC-5A6E1223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E9C5-8F3B-0796-224D-026889EF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0BB8-EC94-434B-E0D4-86474F5D8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EEA2-CDD0-7DB8-CDB9-A4F55FC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99CB-F5BF-395B-4DF1-BE1CF9FD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DC6B2-51AB-81AA-469C-34571E9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D3BB-D8E2-4533-1A87-668FD1A2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20037-5241-F3E0-00C8-41F2A232C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9A29C-72E7-3607-FF1C-738F260D5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2824D-1B6E-6FA1-0B69-D2D1844B8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1AAC7-EB8C-B08E-78DF-D7A8E2973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010F0-6AF3-BB5F-147B-5B5D4CC7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5D179-4B34-C1EB-0888-6E91AFDF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A01E5-42B1-1933-6B27-ED132ECF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A301-15F6-989F-8E7A-ABE9C209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0CCF1-2505-7CA8-9641-8B27742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12877-D6A9-AF38-AB9D-56232F2A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CCAE7-9025-3214-779C-4683D6B7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3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4FCA3-D52A-45BB-121E-79AFC987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C141E-2F97-57ED-86B3-3A818A53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3C4F-E6E4-5E2E-E556-C3BDB423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3ABB-BFC5-97B2-74F6-BC10E3E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D5D2-11F1-40C1-FC12-5C412FEB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7E43D-ADD4-0751-D1B0-CDFE15F9C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BC3C9-C9F5-5CED-ABF2-1277306C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4EA9-B9DC-A577-89BD-40724F6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2DFA-144F-DDD5-3129-F89677F8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C88C-09C4-A5EC-4963-B240B584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16A78-4B89-5E1B-C3ED-592CBEFD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D4A51-957B-EFF7-DF09-F6E6DD707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5A7E-D838-9EAA-5F18-C7F12AA4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A5D69-C4B1-B6C6-2EBD-E956B5E4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877E1-3A0D-157E-F134-762A8CF5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81F63-C363-4230-87A2-B299FFCF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CE7-B12B-CD39-2033-39C1B070F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3478-C2CE-A76F-121D-1BF80B07A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9300D-57CA-47FE-B643-07D31761244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3845-F75B-F6E5-5516-2C1074E17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E9A35-9C79-3422-33E8-99C2CC8B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AC4DA-8C9F-4C04-B258-217CA0DDC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pringfieldseniorgolf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pringfieldseniorgolf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A7DD-7B08-B400-F25C-EA34CCBC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6453D-5843-DF66-0C5F-3AB867917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3345285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Arial Black" panose="020B0A04020102020204" pitchFamily="34" charset="0"/>
              </a:rPr>
              <a:t>TOURNAMENT DIRECTOR</a:t>
            </a:r>
          </a:p>
          <a:p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Dan Murphy</a:t>
            </a:r>
          </a:p>
          <a:p>
            <a:r>
              <a:rPr lang="en-US" sz="4300" dirty="0">
                <a:solidFill>
                  <a:srgbClr val="FF0000"/>
                </a:solidFill>
                <a:latin typeface="Arial Black" panose="020B0A04020102020204" pitchFamily="34" charset="0"/>
              </a:rPr>
              <a:t>ORIENTATION for NEW MEMBERS </a:t>
            </a: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39566158-A020-8FE4-83D5-F1E6F6D64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CF655-16D5-CEA3-8C42-64EEB63D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52412"/>
            <a:ext cx="95821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DFF75-5668-8E7A-F4D9-C031CC9E1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09FBE-D6C3-9F1F-FC2D-DEF5B9FE2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909" y="2910625"/>
            <a:ext cx="9914708" cy="3541689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PARINGS FOR EACH EVENT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RECEIVE THIS LIST By 8:00AM ON FRIDAY BEFORE THE SCHEDULED EVENT 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Do not assume they are correct.</a:t>
            </a:r>
          </a:p>
          <a:p>
            <a:pPr algn="l"/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1. Always review even if you dropped.</a:t>
            </a:r>
          </a:p>
          <a:p>
            <a:pPr algn="l"/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2. We do make mistakes. Review to help us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7957A907-9227-FF83-22DE-4A13D842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2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24FA1-A941-16AC-7485-F32AE9E9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59" y="283334"/>
            <a:ext cx="6684573" cy="61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CE563-5199-1BA8-090F-074A72D5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12A322-C193-4A35-351B-2399BB85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74" y="2142309"/>
            <a:ext cx="10541726" cy="4310005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When You get to The Course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Find Your Cart and Load Clubs and Gear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Go to Sign in Table, Put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Payment Check in Red Box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and Sign up for Closes to Pin (if you like)($5) and Check your Handicap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Handicap Groups may have Different Tee Boxes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If the Course Has a Practice Range available, Range Balls  are usually provided.</a:t>
            </a:r>
            <a:endParaRPr lang="en-US" sz="3200" b="1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0AE4072E-4AD9-B779-791D-1958CCC2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405687"/>
            <a:ext cx="9420225" cy="16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0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28CB-AF12-24E2-C7EE-111BDF91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4542DE-A8CF-3FDB-A42C-401F13F63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3" y="2403567"/>
            <a:ext cx="11207931" cy="4336867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Special Rules for Events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300" dirty="0">
                <a:latin typeface="Arial Black" panose="020B0A04020102020204" pitchFamily="34" charset="0"/>
              </a:rPr>
              <a:t> 2 Putts Maximum.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Cart Path only or Impending / Current Weather Dictates</a:t>
            </a:r>
            <a:r>
              <a:rPr lang="en-US" sz="3900" dirty="0">
                <a:latin typeface="Arial Black" panose="020B0A04020102020204" pitchFamily="34" charset="0"/>
              </a:rPr>
              <a:t> </a:t>
            </a:r>
          </a:p>
          <a:p>
            <a:pPr lvl="1" algn="l"/>
            <a:r>
              <a:rPr lang="en-US" sz="4300" dirty="0">
                <a:latin typeface="Arial Black" panose="020B0A04020102020204" pitchFamily="34" charset="0"/>
              </a:rPr>
              <a:t>All Other Rules on Web Site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Please Review before you Play</a:t>
            </a:r>
            <a:endParaRPr lang="en-US" sz="39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rgbClr val="FF0000"/>
                </a:solidFill>
                <a:latin typeface="Arial Black" panose="020B0A04020102020204" pitchFamily="34" charset="0"/>
              </a:rPr>
              <a:t>Pace of Play (Keep up/ Play ready Golf)</a:t>
            </a: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CC6F9B47-920D-C0F2-02DD-AA21C08E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338206"/>
            <a:ext cx="9420225" cy="18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172A4-73FE-76A6-EAFE-5E3D368E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794558-E24A-FA84-1B77-1E796C05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7" y="2875210"/>
            <a:ext cx="9420225" cy="3750971"/>
          </a:xfrm>
        </p:spPr>
        <p:txBody>
          <a:bodyPr>
            <a:normAutofit fontScale="92500" lnSpcReduction="20000"/>
          </a:bodyPr>
          <a:lstStyle/>
          <a:p>
            <a:r>
              <a:rPr lang="en-US" sz="5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Cart Path Only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At the discretion of the Golf Course. (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Wx decision &lt; 7:00AM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If you are unwilling or unable to play, notify us.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		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We will attempt to get your fee waived. 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No guarantees.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5C08AC64-3D46-662D-7B37-5CD52080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1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8D1A4-82DA-3578-362F-47222B6A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A91D-A336-0884-BE9D-C9459936D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0DAD7-D519-3E01-DBBB-24D33D3D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39" y="3107029"/>
            <a:ext cx="10254343" cy="3345285"/>
          </a:xfrm>
        </p:spPr>
        <p:txBody>
          <a:bodyPr>
            <a:normAutofit fontScale="92500" lnSpcReduction="20000"/>
          </a:bodyPr>
          <a:lstStyle/>
          <a:p>
            <a:r>
              <a:rPr lang="en-US" sz="5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Prizes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 Sleeve of Golf Balls for flight prizes.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1st, 2nd and 3rd for both Gross and Net in 5 Flights.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Cash for Closest to the pin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3 winners per hole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F5227020-394F-041E-BC95-1970E446C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C566F-92BF-C6D9-ACFE-9338BE69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81ACC0-14CA-1905-F799-72F612283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39" y="2926080"/>
            <a:ext cx="10254343" cy="3526234"/>
          </a:xfrm>
        </p:spPr>
        <p:txBody>
          <a:bodyPr>
            <a:normAutofit fontScale="92500" lnSpcReduction="20000"/>
          </a:bodyPr>
          <a:lstStyle/>
          <a:p>
            <a:r>
              <a:rPr lang="en-US" sz="5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PAYMENT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Bring your checks and put </a:t>
            </a:r>
            <a:r>
              <a:rPr 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it in the </a:t>
            </a:r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Red Box </a:t>
            </a:r>
            <a:r>
              <a:rPr 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at the Sign-in Table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If you forgot your check, you cannot play until you are current.  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546E2219-E27D-36AB-9444-0FECBD8BB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5"/>
            <a:ext cx="9420225" cy="22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960A-03E3-AF9A-40BD-E067E9217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815B02-9545-B5E0-289F-CF4D3E2B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39" y="2926080"/>
            <a:ext cx="10254343" cy="3526234"/>
          </a:xfrm>
        </p:spPr>
        <p:txBody>
          <a:bodyPr>
            <a:normAutofit/>
          </a:bodyPr>
          <a:lstStyle/>
          <a:p>
            <a:r>
              <a:rPr lang="en-US" sz="5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When You End Your 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Bring your Scores </a:t>
            </a:r>
            <a:r>
              <a:rPr lang="en-US" sz="4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to the Sign-in Table and Post in the Handicap Book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 (One in the Foursome can do it)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92470262-0943-EFF0-3AED-6562D808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5"/>
            <a:ext cx="9420225" cy="22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424AE-83F3-F0D6-28A2-C749B170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8AEE-77D1-85A7-4A1E-50D4BF5B4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ED5C2-DC4F-E4D9-5E2E-D50F303F4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972" y="3107029"/>
            <a:ext cx="11681138" cy="3654379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Communications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Website: </a:t>
            </a:r>
            <a:r>
              <a:rPr lang="en-US" sz="4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0"/>
              </a:rPr>
              <a:t>Springfieldseniorgolf.com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Email from: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springfieldseniorgolf@gmail.com</a:t>
            </a:r>
            <a:endParaRPr lang="en-US" sz="4000" b="1" i="0" dirty="0">
              <a:solidFill>
                <a:srgbClr val="0070C0"/>
              </a:solidFill>
              <a:effectLst/>
              <a:latin typeface="Arial Rounded MT Bold" panose="020F07040305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Call or text if necessary (417) 849-7367</a:t>
            </a:r>
          </a:p>
          <a:p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4B38A31C-5CF6-E713-FEA6-98CB4BF6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A9C5-6EDE-3655-C175-3FD0C3F84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9CFF-BE12-B485-7864-6C1BD3AF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FEE14-E335-F5FA-3558-1662FCD7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7" y="3107029"/>
            <a:ext cx="9420225" cy="3345285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Communications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Website: </a:t>
            </a:r>
            <a:r>
              <a:rPr lang="en-US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 Rounded MT Bold" panose="020F0704030504030204" pitchFamily="34" charset="0"/>
              </a:rPr>
              <a:t>Springfieldseniorgolf.com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Email from: 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  <a:hlinkClick r:id="rId2"/>
              </a:rPr>
              <a:t>springfieldseniorgolf@gmail.com</a:t>
            </a:r>
            <a:endParaRPr lang="en-US" sz="3200" b="1" i="0" dirty="0">
              <a:solidFill>
                <a:srgbClr val="00B0F0"/>
              </a:solidFill>
              <a:effectLst/>
              <a:latin typeface="Arial Rounded MT Bold" panose="020F07040305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Call or text if necessary (417) 849-7367</a:t>
            </a:r>
          </a:p>
          <a:p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F7E08816-3AD3-AE3B-5996-C7DFCFCE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EFC8E-F420-45DA-F695-AAF48032C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106CD6-9B0F-B0DF-FE39-856999506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954" y="2717075"/>
            <a:ext cx="11286309" cy="385354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8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Schedule of Events: 16 plus 1 Bonus Event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6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By Laws require 8 entries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Medical issues</a:t>
            </a:r>
          </a:p>
          <a:p>
            <a:pPr algn="l"/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   i. End of Year notice</a:t>
            </a:r>
          </a:p>
          <a:p>
            <a:pPr algn="l"/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  ii. Request a waiver from the board.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Bonus event includes waiting list members.</a:t>
            </a:r>
          </a:p>
          <a:p>
            <a:pPr algn="l"/>
            <a:r>
              <a:rPr lang="en-US" sz="67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           i. Counts toward your participation requirement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52E77983-F708-D844-7763-3A2A64AD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5"/>
            <a:ext cx="9420225" cy="18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106120-AD90-913F-285F-A009361D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88" y="0"/>
            <a:ext cx="797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E655-2AEC-343C-8EE3-BAE6290A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B9FB2F-29EA-6C99-A68C-186D95A2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01" y="1920240"/>
            <a:ext cx="10728102" cy="4506317"/>
          </a:xfrm>
        </p:spPr>
        <p:txBody>
          <a:bodyPr>
            <a:normAutofit fontScale="77500" lnSpcReduction="20000"/>
          </a:bodyPr>
          <a:lstStyle/>
          <a:p>
            <a:r>
              <a:rPr lang="en-US" sz="5200" dirty="0">
                <a:latin typeface="Arial Rounded MT Bold" panose="020F0704030504030204" pitchFamily="34" charset="0"/>
              </a:rPr>
              <a:t>EVENT SIGN-UPS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4100" dirty="0">
                <a:latin typeface="Arial Rounded MT Bold" panose="020F0704030504030204" pitchFamily="34" charset="0"/>
              </a:rPr>
              <a:t>Each Month on the 15</a:t>
            </a:r>
            <a:r>
              <a:rPr lang="en-US" sz="4100" baseline="30000" dirty="0">
                <a:latin typeface="Arial Rounded MT Bold" panose="020F0704030504030204" pitchFamily="34" charset="0"/>
              </a:rPr>
              <a:t>th</a:t>
            </a:r>
            <a:r>
              <a:rPr lang="en-US" sz="4100" dirty="0">
                <a:latin typeface="Arial Rounded MT Bold" panose="020F0704030504030204" pitchFamily="34" charset="0"/>
              </a:rPr>
              <a:t> at 4:00PM for next Month.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  Link automatically sent via email.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  </a:t>
            </a:r>
            <a:r>
              <a:rPr lang="en-US" sz="41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Rounded MT Bold" panose="020F0704030504030204" pitchFamily="34" charset="0"/>
              </a:rPr>
              <a:t>108 openings </a:t>
            </a: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filled based on order of receipt.</a:t>
            </a:r>
          </a:p>
          <a:p>
            <a:pPr marL="1485900" lvl="2" indent="-571500" algn="l">
              <a:buFont typeface="Wingdings" panose="05000000000000000000" pitchFamily="2" charset="2"/>
              <a:buChar char="§"/>
            </a:pPr>
            <a:r>
              <a:rPr lang="en-US" sz="4100" b="0" i="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</a:rPr>
              <a:t>Most events will be full within 15 minutes</a:t>
            </a: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   Anyone can sign up for you.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1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   If you change your mind, notify the Tournament Director via email.</a:t>
            </a:r>
          </a:p>
          <a:p>
            <a:r>
              <a:rPr lang="en-US" sz="4100" dirty="0">
                <a:solidFill>
                  <a:srgbClr val="FF0000"/>
                </a:solidFill>
                <a:latin typeface="Arial Black" panose="020B0A04020102020204" pitchFamily="34" charset="0"/>
              </a:rPr>
              <a:t>First Sign-up 15 March for APRIL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6F87A-0652-9FBF-7692-E8959349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50" y="431443"/>
            <a:ext cx="9425233" cy="14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9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4498E7-5AD1-A35A-9C9A-F3062BBE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83" y="0"/>
            <a:ext cx="694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B0C7E-0F7D-B0EB-15F4-A8DAA35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3DDAC0-AE25-50B9-73D1-5A47DE1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44" y="1794534"/>
            <a:ext cx="10895526" cy="4902480"/>
          </a:xfrm>
        </p:spPr>
        <p:txBody>
          <a:bodyPr>
            <a:normAutofit fontScale="70000" lnSpcReduction="20000"/>
          </a:bodyPr>
          <a:lstStyle/>
          <a:p>
            <a:r>
              <a:rPr lang="en-US" sz="57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Waiting List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Assume you are playing unless notified otherwise</a:t>
            </a:r>
            <a:r>
              <a:rPr lang="en-US" sz="4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that you are on the waiting list</a:t>
            </a:r>
            <a:endParaRPr lang="en-US" sz="4000" b="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No notice will be sent out after Sign ups.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Members on the waitlist for an event will be notified via email.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2 weeks prior to the date of the event that you are on the List.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If notified assume you are not playing unless </a:t>
            </a:r>
            <a:r>
              <a:rPr lang="en-US" sz="3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Rounded MT Bold" panose="020F0704030504030204" pitchFamily="34" charset="0"/>
              </a:rPr>
              <a:t>notified that you cleared 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the waitlist by the Tournament Director. (Email / Text / called)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If clearing the waitlist, you must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Rounded MT Bold" panose="020F0704030504030204" pitchFamily="34" charset="0"/>
              </a:rPr>
              <a:t>confirm via email or text. That you will play or not play.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A9117FF2-F349-5AE5-A00B-3DDEC2F7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300445"/>
            <a:ext cx="9420225" cy="14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2415-8B5D-49B8-CB12-47582637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289D6D-9BDB-B4F0-2E73-D788C0FD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7" y="2259875"/>
            <a:ext cx="9420225" cy="4192439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DROPS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Deadline to drop without penalty is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Rounded MT Bold" panose="020F0704030504030204" pitchFamily="34" charset="0"/>
              </a:rPr>
              <a:t>Thursday prior at noon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,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If you drop out after you may be subject to paying the fee.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Drops due to medical or family issues, the fee will be waived.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If the course does not charge SSGA, you will not be charged.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945AFE1B-DF7D-2C4B-F9CD-23EF147E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5"/>
            <a:ext cx="9420225" cy="16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5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EB62D-0618-D41F-99BA-4EB63401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893F-949A-FE11-C090-56594A01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38D59-9572-96FB-9A74-28826A0CE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7" y="3107029"/>
            <a:ext cx="9420225" cy="3345285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PAIRINGS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 Black" panose="020B0A04020102020204" pitchFamily="34" charset="0"/>
              </a:rPr>
              <a:t>TEAMS LIST OF MEMBER PLAYING. 4/3/2/1 Process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	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Notify us about anyone you want be paired or do not wish to </a:t>
            </a: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be paired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with.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	Will be treated with absolute confidentiality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rial Black" panose="020B0A04020102020204" pitchFamily="34" charset="0"/>
            </a:endParaRP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golf course with a lake and trees&#10;&#10;AI-generated content may be incorrect.">
            <a:extLst>
              <a:ext uri="{FF2B5EF4-FFF2-40B4-BE49-F238E27FC236}">
                <a16:creationId xmlns:a16="http://schemas.microsoft.com/office/drawing/2014/main" id="{1C0641EF-A159-F9D3-13BD-6E44F25C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582904"/>
            <a:ext cx="94202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7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6528</TotalTime>
  <Words>665</Words>
  <Application>Microsoft Office PowerPoint</Application>
  <PresentationFormat>Widescreen</PresentationFormat>
  <Paragraphs>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Arial Rounded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Murphy</dc:creator>
  <cp:lastModifiedBy>Dan Murphy</cp:lastModifiedBy>
  <cp:revision>8</cp:revision>
  <dcterms:created xsi:type="dcterms:W3CDTF">2025-02-24T22:21:28Z</dcterms:created>
  <dcterms:modified xsi:type="dcterms:W3CDTF">2025-03-04T16:24:55Z</dcterms:modified>
</cp:coreProperties>
</file>